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330" r:id="rId2"/>
    <p:sldId id="331" r:id="rId3"/>
    <p:sldId id="332" r:id="rId4"/>
    <p:sldId id="343" r:id="rId5"/>
    <p:sldId id="338" r:id="rId6"/>
    <p:sldId id="341" r:id="rId7"/>
    <p:sldId id="335" r:id="rId8"/>
    <p:sldId id="322" r:id="rId9"/>
    <p:sldId id="320" r:id="rId10"/>
    <p:sldId id="342" r:id="rId11"/>
    <p:sldId id="336" r:id="rId12"/>
  </p:sldIdLst>
  <p:sldSz cx="9144000" cy="6858000" type="screen4x3"/>
  <p:notesSz cx="6808788" cy="99409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ol Wieczorek" initials="K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5" autoAdjust="0"/>
    <p:restoredTop sz="87814" autoAdjust="0"/>
  </p:normalViewPr>
  <p:slideViewPr>
    <p:cSldViewPr>
      <p:cViewPr>
        <p:scale>
          <a:sx n="71" d="100"/>
          <a:sy n="7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3132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E9D3E-E77D-457C-A2BE-0C22A1FC48F9}" type="datetimeFigureOut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C9957-8773-4D66-9815-44B6EA65E3F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48423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76A2D28-AC46-47E8-B8A1-A40B9CF0FB57}" type="datetimeFigureOut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D6A803A4-E124-480B-A6D1-564B320E687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94405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PIMOT wpisuje się w realizację założeń zawartych w Komunikacie Komisji Europejskiej z dn. 8 listopada 2017 r., wzywającym państwa członkowskie do jak najpowszechniejszego wykorzystywania paliw alternatywnych.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Działania zaplanowane i realizowane w projekcie uzupełniają i usprawniają wdrażanie krajowych ram polityki, o których mowa w dyrektywie 2014/94/UE w sprawie infrastruktury paliw alternatywnych, wspomagając tworzenie interoperacyjnej unijnej infrastruktury podstawowej do 2025 r., w szczególności na potrzeby korytarzy sieci bazowej TEN-T, tak aby pojazdy mogły być łatwo wykorzystywane w transporcie transgranicznym i dalekobieżnym.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wspiera rozwój infrastruktury paliw alternatywnych CNG i LNG poprzez wytypowanie potencjalnych lokalizacji dla budowy stacji paliw alternatywnych CNG i LNG wzdłuż korytarzy europejskiej sieci transportowej TEN-T w Polsce oraz budowę stacji CNG/LNG na terenie siedziby PIMOT.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03A4-E124-480B-A6D1-564B320E687A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03A4-E124-480B-A6D1-564B320E687A}" type="slidenum">
              <a:rPr lang="pl-PL" smtClean="0"/>
              <a:pPr/>
              <a:t>10</a:t>
            </a:fld>
            <a:endParaRPr lang="pl-P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03A4-E124-480B-A6D1-564B320E687A}" type="slidenum">
              <a:rPr lang="pl-PL" smtClean="0"/>
              <a:pPr/>
              <a:t>11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wspiera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rozwój infrastruktury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paliw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alternatywach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CNG i LNG poprzez wyznaczenie optymalnych lokalizacji dla budowy sieci stacji alternatywnych paliw CNG i LNG wzdłuż korytarzy europejskiej sieci transportowej TEN-T w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Polsce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dla wypełnienia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luk infrastrukturalnych w korytarzach sieci bazowej TEN-T pod względem punktów tankowania paliw alternatywnych CNG i LNG.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Skutecznie wykorzystanie tych wytypowanych lokalizacji pozwoli na stworzenie szkieletu ogólnounijnej infrastruktury ładowania i tankowania paliwami alternatywnymi CNG i LNG wzdłuż bazowej i kompleksowej sieci TEN-T, w szczególności w zakresie punktów tankowania LNG dla pojazdów ciężarowych.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ma również wpływ na zwiększenie redukcji emisji oraz zastąpienie paliw ropopochodnych alternatywnymi CNG i LNG, co umożliwia przyśpieszenie przejścia na mobilność niskoemisyjną.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03A4-E124-480B-A6D1-564B320E687A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03A4-E124-480B-A6D1-564B320E687A}" type="slidenum">
              <a:rPr lang="pl-PL" smtClean="0"/>
              <a:pPr/>
              <a:t>3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Transeuropejska Sieć Transportowa – TEN-T (ang. Trans-European Networks in Transport) jest instrumentem służącym koordynacji oraz zapewnieniu spójności i komplementarności inwestycji infrastrukturalnych. W skład transeuropejskiej sieci transportowej TEN-T wchodzą szlaki drogowe, kolejowe, lotnicze, morskie i rzeczne W działania TEN-T wpisuje się również stosowanie alternatywnych źródeł energii i propagowanie bezemisyjnych oraz niskoemisyjnych rozwiązań, które ograniczają negatywne skutki oddziaływania transportu na środowisko i zdrowie ludzi.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03A4-E124-480B-A6D1-564B320E687A}" type="slidenum">
              <a:rPr lang="pl-PL" smtClean="0"/>
              <a:pPr/>
              <a:t>4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03A4-E124-480B-A6D1-564B320E687A}" type="slidenum">
              <a:rPr lang="pl-PL" smtClean="0"/>
              <a:pPr/>
              <a:t>5</a:t>
            </a:fld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1000" dirty="0" smtClean="0">
                <a:solidFill>
                  <a:schemeClr val="bg1"/>
                </a:solidFill>
                <a:latin typeface="+mn-lt"/>
              </a:rPr>
              <a:t>Terenowe badania ankietowe metodą CAPI (wywiad wspomagany komputerowo)</a:t>
            </a:r>
          </a:p>
          <a:p>
            <a:r>
              <a:rPr lang="pl-PL" sz="1000" dirty="0" smtClean="0">
                <a:solidFill>
                  <a:schemeClr val="bg1"/>
                </a:solidFill>
                <a:latin typeface="+mn-lt"/>
              </a:rPr>
              <a:t>W konsultacji z ekspertami opracowano dwa zestawy ankietera: dla firm oraz dysponentów gruntów</a:t>
            </a:r>
          </a:p>
          <a:p>
            <a:r>
              <a:rPr lang="pl-PL" sz="1000" dirty="0" smtClean="0">
                <a:solidFill>
                  <a:schemeClr val="bg1"/>
                </a:solidFill>
                <a:latin typeface="+mn-lt"/>
              </a:rPr>
              <a:t>Wybrano 36 punktów startowych spełniających  zadane kryteria, zidentyfikowano potencjalnych respondentów</a:t>
            </a:r>
          </a:p>
          <a:p>
            <a:r>
              <a:rPr lang="pl-PL" sz="1000" dirty="0" smtClean="0">
                <a:solidFill>
                  <a:schemeClr val="bg1"/>
                </a:solidFill>
                <a:latin typeface="+mn-lt"/>
              </a:rPr>
              <a:t>Przeprowadzono ponad 300 wywiadów (196 w firmach, w tym kilkadziesiąt na istniejących stacjach paliw)</a:t>
            </a:r>
          </a:p>
          <a:p>
            <a:r>
              <a:rPr lang="pl-PL" sz="1000" dirty="0" smtClean="0">
                <a:solidFill>
                  <a:schemeClr val="bg1"/>
                </a:solidFill>
                <a:latin typeface="+mn-lt"/>
              </a:rPr>
              <a:t>Opisano i przeanalizowano bariery i problemy pojawiające się w trakcie badań  </a:t>
            </a:r>
          </a:p>
          <a:p>
            <a:r>
              <a:rPr lang="pl-PL" sz="1000" dirty="0" smtClean="0">
                <a:solidFill>
                  <a:schemeClr val="bg1"/>
                </a:solidFill>
                <a:latin typeface="+mn-lt"/>
              </a:rPr>
              <a:t>Sposób doboru punktów startowych:</a:t>
            </a:r>
          </a:p>
          <a:p>
            <a:pPr algn="just">
              <a:lnSpc>
                <a:spcPct val="150000"/>
              </a:lnSpc>
            </a:pPr>
            <a:r>
              <a:rPr lang="pl-PL" sz="1000" b="1" i="1" dirty="0" smtClean="0">
                <a:solidFill>
                  <a:schemeClr val="bg1"/>
                </a:solidFill>
                <a:latin typeface="+mn-lt"/>
              </a:rPr>
              <a:t>Kryterium podstawowe: </a:t>
            </a:r>
            <a:endParaRPr lang="pl-PL" sz="1000" b="1" dirty="0" smtClean="0">
              <a:solidFill>
                <a:schemeClr val="bg1"/>
              </a:solidFill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000" dirty="0" smtClean="0">
                <a:solidFill>
                  <a:schemeClr val="bg1"/>
                </a:solidFill>
                <a:latin typeface="+mn-lt"/>
              </a:rPr>
              <a:t>odległość do 10 kilometrów od trasy sieci bazowej TEN-T;</a:t>
            </a:r>
          </a:p>
          <a:p>
            <a:pPr algn="just">
              <a:lnSpc>
                <a:spcPct val="150000"/>
              </a:lnSpc>
            </a:pPr>
            <a:endParaRPr lang="pl-PL" sz="1000" dirty="0" smtClean="0">
              <a:solidFill>
                <a:schemeClr val="bg1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1000" b="1" i="1" dirty="0" smtClean="0">
                <a:solidFill>
                  <a:schemeClr val="bg1"/>
                </a:solidFill>
                <a:latin typeface="+mn-lt"/>
              </a:rPr>
              <a:t>Kryterium dodatkowe:</a:t>
            </a:r>
            <a:endParaRPr lang="pl-PL" sz="1000" b="1" dirty="0" smtClean="0">
              <a:solidFill>
                <a:schemeClr val="bg1"/>
              </a:solidFill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000" dirty="0" smtClean="0">
                <a:solidFill>
                  <a:schemeClr val="bg1"/>
                </a:solidFill>
                <a:latin typeface="+mn-lt"/>
              </a:rPr>
              <a:t>obecność gazociągu wysokiego, średniego podwyższonego lub średniego ciśnienia, w promieniu 5 km;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000" dirty="0" smtClean="0">
                <a:solidFill>
                  <a:schemeClr val="bg1"/>
                </a:solidFill>
                <a:latin typeface="+mn-lt"/>
              </a:rPr>
              <a:t>lokalizacja firmy spedycyjnej /transportowej z liczbą pojazdów nie mniejszą niż 50, w promieniu 10 km;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000" dirty="0" smtClean="0">
                <a:solidFill>
                  <a:schemeClr val="bg1"/>
                </a:solidFill>
                <a:latin typeface="+mn-lt"/>
              </a:rPr>
              <a:t>lokalizacja biogazowni o mocy co najmniej 1 MW i nadprodukcji biogazu, w promieniu 10 km. </a:t>
            </a:r>
          </a:p>
          <a:p>
            <a:r>
              <a:rPr lang="pl-PL" sz="1000" dirty="0" smtClean="0">
                <a:solidFill>
                  <a:schemeClr val="bg1"/>
                </a:solidFill>
                <a:latin typeface="+mn-lt"/>
              </a:rPr>
              <a:t>Kryteria doboru lokalizacji: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Dyrektywa Parlamentu Europejskiego i Rady 2014/94/UE z dnia 22 października 2014 r. w sprawie rozwoju infrastruktury paliw alternatywnych zawiera zalecenie:  stacje CNG powinny znajdować się od siebie w maksymalnej odległości 150 kilometrów, natomiast stacje LNG - 400 kilometrów.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Krajowe Ramy Polityki Rozwoju Infrastruktury Paliw Alternatywnych określają liczbę lokalizacji stacji dla dużych miast. W naszym badaniu poza liczbą mieszkańców uwzględniono również odległości między punktami i przebieg ważnych dróg, dlatego część proponowanych lokalizacji znajduje się poza dużymi miastami.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Decyzja o wyborze określonej lokalizacji wynikała również z zainteresowania respondentów inwestycją w budowę stacji paliw alternatywnych</a:t>
            </a:r>
            <a:endParaRPr lang="pl-PL" sz="1000" dirty="0" smtClean="0">
              <a:solidFill>
                <a:schemeClr val="bg1"/>
              </a:solidFill>
              <a:latin typeface="+mn-lt"/>
            </a:endParaRPr>
          </a:p>
          <a:p>
            <a:endParaRPr lang="pl-PL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03A4-E124-480B-A6D1-564B320E687A}" type="slidenum">
              <a:rPr lang="pl-PL" smtClean="0"/>
              <a:pPr/>
              <a:t>6</a:t>
            </a:fld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000" dirty="0" smtClean="0"/>
              <a:t>Ad. 8 </a:t>
            </a:r>
            <a:r>
              <a:rPr lang="pl-PL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PODSUMOWANIE BADANIA ANKIETOWEGO</a:t>
            </a:r>
          </a:p>
          <a:p>
            <a:pPr lvl="0"/>
            <a:r>
              <a: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Zainteresowanie zakupem pojazdów NGV uwarunkowane jest niższą ceną takich pojazdów (67,6%) lub dofinansowaniem pokrywającym różnicę (60,7%).</a:t>
            </a:r>
          </a:p>
          <a:p>
            <a:pPr lvl="0"/>
            <a:r>
              <a: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Budowa nowych, łatwo dostępnych stacji CNG jest czynnikiem wpływającym na zainteresowanie zakupem pojazdów NGV (50%). </a:t>
            </a:r>
          </a:p>
          <a:p>
            <a:pPr lvl="0"/>
            <a:r>
              <a: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Potrzebna jest promocja korzyści związanych ze stosowaniem paliw metanowych oraz upowszechnianie dobrych praktyk związanych z wykorzystaniem CNG i LNG – chociaż prawie 60% respondentów uznało, że paliwa metanowe mają pozytywny lub raczej pozytywny wpływ na środowisko to znajomość konkretnych korzyści była już znacznie gorsza – większość respondentów nie wiedziała, że paliwa metanowe wpływają na redukcję hałasu (tylko 43%  uznało że tak lub raczej tak, 20% uznało że nie) oraz smogu (14,5% uznało, że nie).</a:t>
            </a:r>
          </a:p>
          <a:p>
            <a:pPr lvl="0"/>
            <a:r>
              <a: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Respondenci wykazali się słabą znajomością polskiego rynku pojazdów NGV (np. dostępność modeli,  producenci autobusów na polskim rynku itp.).</a:t>
            </a:r>
          </a:p>
          <a:p>
            <a:r>
              <a: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pl-PL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03A4-E124-480B-A6D1-564B320E687A}" type="slidenum">
              <a:rPr lang="pl-PL" smtClean="0"/>
              <a:pPr/>
              <a:t>7</a:t>
            </a:fld>
            <a:endParaRPr lang="pl-P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03A4-E124-480B-A6D1-564B320E687A}" type="slidenum">
              <a:rPr lang="pl-PL" smtClean="0"/>
              <a:pPr/>
              <a:t>8</a:t>
            </a:fld>
            <a:endParaRPr lang="pl-P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03A4-E124-480B-A6D1-564B320E687A}" type="slidenum">
              <a:rPr lang="pl-PL" smtClean="0"/>
              <a:pPr/>
              <a:t>9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74DBE4-DCCF-4292-BBAD-461DBE006FDB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Warsaw Gas Days</a:t>
            </a:r>
            <a:endParaRPr lang="pl-PL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4C323-0B7A-4AFE-8691-46387C46E30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0D49E-A3C9-48EB-B1CD-D9943BE0D005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Warsaw Gas Days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4C323-0B7A-4AFE-8691-46387C46E3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A2D156-7464-4281-AE99-765A0B87BFC7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Warsaw Gas Days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4C323-0B7A-4AFE-8691-46387C46E3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EEF1CA-92C0-41BA-B7BD-926DD99335CF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Warsaw Gas Days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4C323-0B7A-4AFE-8691-46387C46E3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455BC-E2D5-4D40-9FBE-C512E333BC9D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Warsaw Gas Days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4C323-0B7A-4AFE-8691-46387C46E30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EB473-C9BF-407E-BAEE-F07587ED3E34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Warsaw Gas Days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4C323-0B7A-4AFE-8691-46387C46E3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A11E3-ED06-43EF-9981-DED126D2D79A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Warsaw Gas Days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4C323-0B7A-4AFE-8691-46387C46E30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E52D8-6E53-4F64-8681-005DCE41B25F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Warsaw Gas Days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4C323-0B7A-4AFE-8691-46387C46E3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28994-0ED3-462C-96E1-00ABEA775652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Warsaw Gas Days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4C323-0B7A-4AFE-8691-46387C46E3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8903C-5B11-4662-B8D7-42D0E20D699E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smtClean="0"/>
              <a:t>Warsaw Gas Days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14C323-0B7A-4AFE-8691-46387C46E3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55EA533-F424-404D-AC4C-CE2DAAB220C5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pl-PL" smtClean="0"/>
              <a:t>Warsaw Gas Days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14C323-0B7A-4AFE-8691-46387C46E3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C0F6C55-2CB3-475E-852F-2C872D6ABC8D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pl-PL" smtClean="0"/>
              <a:t>Warsaw Gas Days</a:t>
            </a:r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14C323-0B7A-4AFE-8691-46387C46E30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.nestorowicz@pimot.eu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ng.pimot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ng.pimot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6054-6C9D-4E1F-8547-89E679DC7AE3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8" name="Symbol zastępczy numeru slajdu 9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4C323-0B7A-4AFE-8691-46387C46E30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Obraz 10" descr="DSC_2464-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988840"/>
            <a:ext cx="6084168" cy="3888000"/>
          </a:xfrm>
          <a:prstGeom prst="rect">
            <a:avLst/>
          </a:prstGeom>
        </p:spPr>
      </p:pic>
      <p:pic>
        <p:nvPicPr>
          <p:cNvPr id="31746" name="Picture 2" descr="http://warsawgasdays.com/template/img/WGD_18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19175" cy="3240000"/>
          </a:xfrm>
          <a:prstGeom prst="rect">
            <a:avLst/>
          </a:prstGeom>
          <a:noFill/>
        </p:spPr>
      </p:pic>
      <p:sp>
        <p:nvSpPr>
          <p:cNvPr id="17" name="Symbol zastępczy daty 1"/>
          <p:cNvSpPr txBox="1">
            <a:spLocks/>
          </p:cNvSpPr>
          <p:nvPr/>
        </p:nvSpPr>
        <p:spPr>
          <a:xfrm>
            <a:off x="6476999" y="64166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F0BA-2BBD-43E5-9D4E-2DF27C5A7B3D}" type="datetime1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2018-03-11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ymbol zastępczy numeru slajdu 9"/>
          <p:cNvSpPr txBox="1">
            <a:spLocks/>
          </p:cNvSpPr>
          <p:nvPr/>
        </p:nvSpPr>
        <p:spPr>
          <a:xfrm>
            <a:off x="6553199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4C323-0B7A-4AFE-8691-46387C46E30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Obraz 18" descr="Projekt CNG LNG PIM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5517232"/>
            <a:ext cx="6084168" cy="756000"/>
          </a:xfrm>
          <a:prstGeom prst="rect">
            <a:avLst/>
          </a:prstGeom>
        </p:spPr>
      </p:pic>
      <p:pic>
        <p:nvPicPr>
          <p:cNvPr id="21" name="Obraz 20" descr="image_13_1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653136"/>
            <a:ext cx="2294618" cy="1188000"/>
          </a:xfrm>
          <a:prstGeom prst="rect">
            <a:avLst/>
          </a:prstGeom>
        </p:spPr>
      </p:pic>
      <p:pic>
        <p:nvPicPr>
          <p:cNvPr id="22" name="Picture 2" descr="http://warsawgasdays.com/template/img/WGD_18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2219175" cy="3240000"/>
          </a:xfrm>
          <a:prstGeom prst="rect">
            <a:avLst/>
          </a:prstGeom>
          <a:noFill/>
        </p:spPr>
      </p:pic>
      <p:sp>
        <p:nvSpPr>
          <p:cNvPr id="23" name="pole tekstowe 22"/>
          <p:cNvSpPr txBox="1"/>
          <p:nvPr/>
        </p:nvSpPr>
        <p:spPr>
          <a:xfrm>
            <a:off x="6191673" y="4941168"/>
            <a:ext cx="295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b="1" dirty="0" smtClean="0">
                <a:latin typeface="Calibri" pitchFamily="34" charset="0"/>
                <a:cs typeface="Calibri" pitchFamily="34" charset="0"/>
              </a:rPr>
              <a:t>www.lcng.pimot.eu</a:t>
            </a:r>
            <a:endParaRPr lang="pl-PL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Obraz 24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5789" y="0"/>
            <a:ext cx="6548211" cy="864000"/>
          </a:xfrm>
          <a:prstGeom prst="rect">
            <a:avLst/>
          </a:prstGeom>
        </p:spPr>
      </p:pic>
      <p:sp>
        <p:nvSpPr>
          <p:cNvPr id="26" name="Prostokąt 25"/>
          <p:cNvSpPr/>
          <p:nvPr/>
        </p:nvSpPr>
        <p:spPr>
          <a:xfrm>
            <a:off x="3059832" y="980728"/>
            <a:ext cx="60841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‘Badania optymalizujące funkcjonowanie i rozmieszczenie stacji paliw alternatywnych sieci bazowej TEN-T’</a:t>
            </a:r>
          </a:p>
          <a:p>
            <a:pPr algn="ctr"/>
            <a:endParaRPr lang="pl-PL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Symbol zastępczy stopki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Warsaw Gas Days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0" y="3501008"/>
            <a:ext cx="463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Konferencja </a:t>
            </a:r>
          </a:p>
          <a:p>
            <a:r>
              <a:rPr lang="pl-PL" b="1" dirty="0" smtClean="0"/>
              <a:t>‘Metan dla Transportu’</a:t>
            </a:r>
            <a:endParaRPr lang="pl-PL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8994-0ED3-462C-96E1-00ABEA775652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Warsaw Gas Days</a:t>
            </a: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712" y="1191622"/>
            <a:ext cx="7422300" cy="525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475655" y="620688"/>
            <a:ext cx="626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Projektowany plan terenu lokalizacji Stacji CNG LNG</a:t>
            </a:r>
            <a:endParaRPr lang="pl-PL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61BE-89A1-40C3-9CAB-766D1DB51A7C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8" name="Symbol zastępczy numeru slajdu 9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4C323-0B7A-4AFE-8691-46387C46E30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 descr="http://warsawgasdays.com/template/img/WGD_18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19175" cy="3240000"/>
          </a:xfrm>
          <a:prstGeom prst="rect">
            <a:avLst/>
          </a:prstGeom>
          <a:noFill/>
        </p:spPr>
      </p:pic>
      <p:sp>
        <p:nvSpPr>
          <p:cNvPr id="17" name="Symbol zastępczy daty 1"/>
          <p:cNvSpPr txBox="1">
            <a:spLocks/>
          </p:cNvSpPr>
          <p:nvPr/>
        </p:nvSpPr>
        <p:spPr>
          <a:xfrm>
            <a:off x="6476999" y="64166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F0BA-2BBD-43E5-9D4E-2DF27C5A7B3D}" type="datetime1">
              <a:rPr kumimoji="0" lang="pl-PL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2018-03-11</a:t>
            </a:fld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ymbol zastępczy numeru slajdu 9"/>
          <p:cNvSpPr txBox="1">
            <a:spLocks/>
          </p:cNvSpPr>
          <p:nvPr/>
        </p:nvSpPr>
        <p:spPr>
          <a:xfrm>
            <a:off x="6553199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4C323-0B7A-4AFE-8691-46387C46E30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Obraz 18" descr="Projekt CNG LNG PIM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692696"/>
            <a:ext cx="6084168" cy="756000"/>
          </a:xfrm>
          <a:prstGeom prst="rect">
            <a:avLst/>
          </a:prstGeom>
        </p:spPr>
      </p:pic>
      <p:pic>
        <p:nvPicPr>
          <p:cNvPr id="21" name="Obraz 20" descr="image_13_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861048"/>
            <a:ext cx="3059832" cy="1728000"/>
          </a:xfrm>
          <a:prstGeom prst="rect">
            <a:avLst/>
          </a:prstGeom>
        </p:spPr>
      </p:pic>
      <p:pic>
        <p:nvPicPr>
          <p:cNvPr id="22" name="Picture 2" descr="http://warsawgasdays.com/template/img/WGD_18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2219175" cy="3240000"/>
          </a:xfrm>
          <a:prstGeom prst="rect">
            <a:avLst/>
          </a:prstGeom>
          <a:noFill/>
        </p:spPr>
      </p:pic>
      <p:sp>
        <p:nvSpPr>
          <p:cNvPr id="23" name="pole tekstowe 22"/>
          <p:cNvSpPr txBox="1"/>
          <p:nvPr/>
        </p:nvSpPr>
        <p:spPr>
          <a:xfrm>
            <a:off x="3779913" y="5157191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itchFamily="34" charset="0"/>
                <a:cs typeface="Calibri" pitchFamily="34" charset="0"/>
              </a:rPr>
              <a:t>www.lcng.pimot.eu</a:t>
            </a:r>
            <a:endParaRPr lang="pl-PL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707904" y="1859340"/>
            <a:ext cx="5436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Dziękuję za uwagę</a:t>
            </a:r>
          </a:p>
          <a:p>
            <a:endParaRPr lang="pl-PL" b="1" dirty="0" smtClean="0"/>
          </a:p>
          <a:p>
            <a:r>
              <a:rPr lang="en-US" b="1" dirty="0" smtClean="0"/>
              <a:t>M</a:t>
            </a:r>
            <a:r>
              <a:rPr lang="pl-PL" b="1" dirty="0" smtClean="0"/>
              <a:t>gr inż</a:t>
            </a:r>
            <a:r>
              <a:rPr lang="pl-PL" b="1" dirty="0" smtClean="0"/>
              <a:t>. </a:t>
            </a:r>
            <a:r>
              <a:rPr lang="en-US" b="1" dirty="0" smtClean="0"/>
              <a:t>S</a:t>
            </a:r>
            <a:r>
              <a:rPr lang="pl-PL" b="1" dirty="0" smtClean="0"/>
              <a:t>ł</a:t>
            </a:r>
            <a:r>
              <a:rPr lang="en-US" b="1" dirty="0" smtClean="0"/>
              <a:t>awomir</a:t>
            </a:r>
            <a:r>
              <a:rPr lang="pl-PL" b="1" dirty="0" smtClean="0"/>
              <a:t> </a:t>
            </a:r>
            <a:r>
              <a:rPr lang="en-US" b="1" dirty="0" smtClean="0"/>
              <a:t>Nestorowicz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Kierownik Projektu</a:t>
            </a:r>
            <a:r>
              <a:rPr lang="en-US" b="1" dirty="0" smtClean="0"/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Pełnomocnik Dyrektora ds. Paliw Metanowych</a:t>
            </a:r>
            <a:br>
              <a:rPr lang="pl-PL" dirty="0" smtClean="0"/>
            </a:br>
            <a:r>
              <a:rPr lang="pl-PL" dirty="0" smtClean="0"/>
              <a:t>Tel.</a:t>
            </a:r>
            <a:r>
              <a:rPr lang="en-US" dirty="0" smtClean="0"/>
              <a:t>: +48 22 7777-331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E-mail: </a:t>
            </a:r>
            <a:r>
              <a:rPr lang="en-US" dirty="0" smtClean="0">
                <a:hlinkClick r:id="rId6"/>
              </a:rPr>
              <a:t>s.nestorowicz@pimot.eu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Przemysłowy Instytut Motoryzacji PIMOT</a:t>
            </a:r>
            <a:br>
              <a:rPr lang="pl-PL" dirty="0" smtClean="0"/>
            </a:br>
            <a:r>
              <a:rPr lang="pl-PL" dirty="0" smtClean="0"/>
              <a:t>ul. Jagiellońska 55, Warszawa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15" name="Symbol zastępczy stop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Warsaw Gas Days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2408B-99E1-41BD-93FC-2196CB7B29DE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83568" y="1459230"/>
            <a:ext cx="78488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000" dirty="0" smtClean="0"/>
          </a:p>
          <a:p>
            <a:pPr algn="ctr"/>
            <a:r>
              <a:rPr lang="pl-PL" sz="2400" b="1" dirty="0" smtClean="0">
                <a:latin typeface="Calibri" pitchFamily="34" charset="0"/>
                <a:cs typeface="Calibri" pitchFamily="34" charset="0"/>
              </a:rPr>
              <a:t>‘Badania optymalizujące funkcjonowanie i rozmieszczenie stacji paliw alternatywnych sieci bazowej TEN-T’</a:t>
            </a:r>
          </a:p>
          <a:p>
            <a:pPr algn="ctr"/>
            <a:r>
              <a:rPr lang="pl-PL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www.lcng.pimot.eu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 </a:t>
            </a:r>
            <a:endParaRPr lang="pl-PL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pl-PL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l-PL" dirty="0" smtClean="0">
                <a:latin typeface="Calibri" pitchFamily="34" charset="0"/>
                <a:cs typeface="Calibri" pitchFamily="34" charset="0"/>
              </a:rPr>
              <a:t>Projekt jest współfinansowany przez Unię Europejską w ramach Instrumentu „Łącząc Europę ”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Connecting Europe Facility (CEF Transport).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Wartość projektu wynosi 1 787 000 EUR.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latin typeface="Calibri" pitchFamily="34" charset="0"/>
                <a:cs typeface="Calibri" pitchFamily="34" charset="0"/>
              </a:rPr>
              <a:t>Dofinansowanie ze środków Unii Europejskiej 85%. 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1 518 950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EUR (85%)</a:t>
            </a:r>
            <a:br>
              <a:rPr lang="pl-PL" dirty="0" smtClean="0">
                <a:latin typeface="Calibri" pitchFamily="34" charset="0"/>
                <a:cs typeface="Calibri" pitchFamily="34" charset="0"/>
              </a:rPr>
            </a:br>
            <a:r>
              <a:rPr lang="pl-PL" sz="1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1600" dirty="0" smtClean="0">
                <a:latin typeface="Calibri" pitchFamily="34" charset="0"/>
                <a:cs typeface="Calibri" pitchFamily="34" charset="0"/>
              </a:rPr>
            </a:b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http://warsawgasdays.com/template/img/WGD_18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" y="0"/>
            <a:ext cx="1208218" cy="1764000"/>
          </a:xfrm>
          <a:prstGeom prst="rect">
            <a:avLst/>
          </a:prstGeom>
          <a:noFill/>
        </p:spPr>
      </p:pic>
      <p:pic>
        <p:nvPicPr>
          <p:cNvPr id="7" name="Obraz 6" descr="image_13_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797152"/>
            <a:ext cx="2422367" cy="1368000"/>
          </a:xfrm>
          <a:prstGeom prst="rect">
            <a:avLst/>
          </a:prstGeom>
        </p:spPr>
      </p:pic>
      <p:pic>
        <p:nvPicPr>
          <p:cNvPr id="8" name="Obraz 7" descr="Projekt CNG LNG PIMO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1150" y="0"/>
            <a:ext cx="7562850" cy="1076325"/>
          </a:xfrm>
          <a:prstGeom prst="rect">
            <a:avLst/>
          </a:prstGeom>
        </p:spPr>
      </p:pic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Warsaw Gas Days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FB86-5B81-48C6-9988-CA2FA6316D94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83568" y="1166843"/>
            <a:ext cx="784887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Program CEF "Łącząc Europę" </a:t>
            </a:r>
          </a:p>
          <a:p>
            <a:pPr algn="ctr">
              <a:buNone/>
            </a:pPr>
            <a:endParaRPr lang="pl-PL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/>
              <a:t>Jest jednym z kluczowych unijnych instrumentów finansowania inwestycji infrastrukturalnych, który wspiera wzrost gospodarczy, zatrudnienie i konkurencyjność.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/>
              <a:t>Przyczynia się do rozwoju Transeuropejskiej Sieci Transportowej (TEN-T) poprzez finansowanie kluczowych projektów w celu modernizacji infrastruktury oraz promowania trwałych i innowacyjnych rozwiązań mobilności.</a:t>
            </a:r>
          </a:p>
        </p:txBody>
      </p:sp>
      <p:pic>
        <p:nvPicPr>
          <p:cNvPr id="6" name="Obraz 5" descr="image_13_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941168"/>
            <a:ext cx="2422367" cy="1368000"/>
          </a:xfrm>
          <a:prstGeom prst="rect">
            <a:avLst/>
          </a:prstGeom>
        </p:spPr>
      </p:pic>
      <p:pic>
        <p:nvPicPr>
          <p:cNvPr id="7" name="Obraz 6" descr="Projekt CNG LNG PIM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8244408" cy="1076325"/>
          </a:xfrm>
          <a:prstGeom prst="rect">
            <a:avLst/>
          </a:prstGeom>
        </p:spPr>
      </p:pic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Warsaw Gas Days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8994-0ED3-462C-96E1-00ABEA775652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Warsaw Gas Days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71800" y="1988840"/>
            <a:ext cx="5738722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0" y="1916832"/>
            <a:ext cx="2843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/>
            <a:endParaRPr lang="pl-PL" sz="1600" dirty="0" smtClean="0">
              <a:latin typeface="Calibri" pitchFamily="34" charset="0"/>
              <a:cs typeface="Calibri" pitchFamily="34" charset="0"/>
            </a:endParaRPr>
          </a:p>
          <a:p>
            <a:pPr marL="540000" indent="-342900">
              <a:buFont typeface="+mj-lt"/>
              <a:buAutoNum type="arabicPeriod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 Efektywny transport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pl-PL" sz="1600" dirty="0" smtClean="0">
              <a:latin typeface="Calibri" pitchFamily="34" charset="0"/>
              <a:cs typeface="Calibri" pitchFamily="34" charset="0"/>
            </a:endParaRPr>
          </a:p>
          <a:p>
            <a:pPr marL="540000" indent="-342900">
              <a:buFont typeface="+mj-lt"/>
              <a:buAutoNum type="arabicPeriod"/>
            </a:pPr>
            <a:endParaRPr lang="pl-PL" sz="1600" dirty="0" smtClean="0">
              <a:latin typeface="Calibri" pitchFamily="34" charset="0"/>
              <a:cs typeface="Calibri" pitchFamily="34" charset="0"/>
            </a:endParaRPr>
          </a:p>
          <a:p>
            <a:pPr marL="540000" indent="-342900">
              <a:buFont typeface="+mj-lt"/>
              <a:buAutoNum type="arabicPeriod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 Jednolity rynek wewnętrzny</a:t>
            </a:r>
          </a:p>
          <a:p>
            <a:pPr marL="540000" indent="-342900">
              <a:buFont typeface="+mj-lt"/>
              <a:buAutoNum type="arabicPeriod"/>
            </a:pPr>
            <a:endParaRPr lang="pl-PL" sz="1600" dirty="0" smtClean="0">
              <a:latin typeface="Calibri" pitchFamily="34" charset="0"/>
              <a:cs typeface="Calibri" pitchFamily="34" charset="0"/>
            </a:endParaRPr>
          </a:p>
          <a:p>
            <a:pPr marL="540000" indent="-342900">
              <a:buFont typeface="+mj-lt"/>
              <a:buAutoNum type="arabicPeriod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 Stymulowanie wzrostu gospodarczego</a:t>
            </a:r>
          </a:p>
          <a:p>
            <a:pPr marL="540000" indent="-342900">
              <a:buFont typeface="+mj-lt"/>
              <a:buAutoNum type="arabicPeriod"/>
            </a:pPr>
            <a:endParaRPr lang="pl-PL" sz="1600" dirty="0" smtClean="0">
              <a:latin typeface="Calibri" pitchFamily="34" charset="0"/>
              <a:cs typeface="Calibri" pitchFamily="34" charset="0"/>
            </a:endParaRPr>
          </a:p>
          <a:p>
            <a:pPr marL="540000" indent="-342900">
              <a:buFont typeface="+mj-lt"/>
              <a:buAutoNum type="arabicPeriod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 Poprawa swobodnego przepływu osób i towarów</a:t>
            </a:r>
            <a:endParaRPr lang="pl-PL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27584" y="1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b="1" dirty="0" smtClean="0"/>
          </a:p>
          <a:p>
            <a:pPr algn="ctr"/>
            <a:r>
              <a:rPr lang="pl-PL" b="1" dirty="0" smtClean="0"/>
              <a:t>Transeuropejska sieć transportowa</a:t>
            </a:r>
            <a:r>
              <a:rPr lang="en-US" b="1" dirty="0" smtClean="0"/>
              <a:t> TEN-T</a:t>
            </a:r>
            <a:endParaRPr lang="pl-PL" b="1" dirty="0" smtClean="0"/>
          </a:p>
          <a:p>
            <a:pPr algn="ctr"/>
            <a:endParaRPr lang="pl-PL" b="1" dirty="0" smtClean="0"/>
          </a:p>
          <a:p>
            <a:pPr algn="ctr"/>
            <a:r>
              <a:rPr lang="pl-PL" dirty="0" smtClean="0"/>
              <a:t>Korytarze sieci bazowej TEN-T przebiegające przez Polskę:</a:t>
            </a:r>
          </a:p>
          <a:p>
            <a:pPr algn="ctr"/>
            <a:r>
              <a:rPr lang="pl-PL" dirty="0" smtClean="0"/>
              <a:t> Korytarz Bałtyk -Adriatyk  </a:t>
            </a:r>
          </a:p>
          <a:p>
            <a:pPr algn="ctr"/>
            <a:r>
              <a:rPr lang="pl-PL" dirty="0" smtClean="0"/>
              <a:t>Korytarz Morze Północne- Bałtyk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9233-DEC8-4271-A2D2-086F603DD428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1844824"/>
            <a:ext cx="849694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457200" algn="ctr">
              <a:lnSpc>
                <a:spcPct val="150000"/>
              </a:lnSpc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Idea zgłoszenia projektu Przemysłowego Instytutu Motoryzacji PIMOT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do programu CEF Transport</a:t>
            </a:r>
          </a:p>
          <a:p>
            <a:pPr marL="540000" indent="-457200" algn="ctr">
              <a:lnSpc>
                <a:spcPct val="150000"/>
              </a:lnSpc>
            </a:pP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marL="5400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Potrzeby i postulaty użytkowników samochodów NGV (Natural Gas Vehilce).</a:t>
            </a:r>
          </a:p>
          <a:p>
            <a:pPr marL="5400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Rozwój rynku paliw sprężonego i skroplonego gazu ziemnego CNG, LNG w Polsce.</a:t>
            </a:r>
          </a:p>
          <a:p>
            <a:pPr marL="5400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Brak stacji tankowania CNG i LNG w Polsce.</a:t>
            </a:r>
          </a:p>
          <a:p>
            <a:pPr marL="5400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Dyrektywa Parlamentu Europejskiego i Rady 2014/94/UE z dnia 22 października 2014 r. w sprawie rozwoju infrastruktury paliw alternatywnych.</a:t>
            </a:r>
          </a:p>
        </p:txBody>
      </p:sp>
      <p:pic>
        <p:nvPicPr>
          <p:cNvPr id="5" name="Obraz 4" descr="Projekt CNG LNG PIM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60648"/>
            <a:ext cx="7562850" cy="1076325"/>
          </a:xfrm>
          <a:prstGeom prst="rect">
            <a:avLst/>
          </a:prstGeo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Warsaw Gas Days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8994-0ED3-462C-96E1-00ABEA775652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Warsaw Gas Days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27584" y="58847"/>
            <a:ext cx="777686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pl-PL" b="1" dirty="0" smtClean="0">
                <a:latin typeface="Calibri" pitchFamily="34" charset="0"/>
                <a:cs typeface="Calibri" pitchFamily="34" charset="0"/>
              </a:rPr>
              <a:t>Realizacja  czynności projektu i częściowe 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wyniki</a:t>
            </a:r>
            <a:endParaRPr lang="pl-PL" b="1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Analiza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prawna umożliwia skuteczne wdrożenie stosowania paliw alternatywnych w transporcie oraz określa bariery na rynku alternatywnych paliw metanowych.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Przeprowadzenie badań terenowych wzdłuż korytarzy sieci bazowej TEN-T w Polsce dla optymalnego rozmieszczenia infrastruktury umożliwiającej tankowanie paliw alternatywnych wzdłuż sieci bazowej TEN-T.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Mapa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potencjalnych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30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lokalizacji </a:t>
            </a:r>
          </a:p>
          <a:p>
            <a:pPr marL="648000" indent="-342900" algn="just">
              <a:lnSpc>
                <a:spcPct val="150000"/>
              </a:lnSpc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stacji tankowania paliwami </a:t>
            </a:r>
          </a:p>
          <a:p>
            <a:pPr marL="648000" indent="-342900" algn="just">
              <a:lnSpc>
                <a:spcPct val="150000"/>
              </a:lnSpc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alternatywnymi CNG, LNG wzdłuż </a:t>
            </a:r>
          </a:p>
          <a:p>
            <a:pPr marL="648000" indent="-342900" algn="just">
              <a:lnSpc>
                <a:spcPct val="150000"/>
              </a:lnSpc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korytarzy sieci TEN-T w Polsce.</a:t>
            </a:r>
          </a:p>
          <a:p>
            <a:pPr marL="342900" indent="-342900" algn="just">
              <a:lnSpc>
                <a:spcPct val="150000"/>
              </a:lnSpc>
            </a:pPr>
            <a:endParaRPr lang="pl-PL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Obraz 4" descr="3459112594d1de4cbe18a285da51d3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3501008"/>
            <a:ext cx="3926325" cy="277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3F2A-7F3F-496B-857E-3E2F457BB520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Warsaw Gas Days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67544" y="0"/>
            <a:ext cx="81369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pl-PL" sz="1400" b="1" dirty="0" smtClean="0">
                <a:latin typeface="Calibri" pitchFamily="34" charset="0"/>
                <a:cs typeface="Calibri" pitchFamily="34" charset="0"/>
              </a:rPr>
              <a:t>Realizacja  czynności</a:t>
            </a:r>
            <a:r>
              <a:rPr lang="pl-PL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400" b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pl-PL" sz="1400" b="1" dirty="0" smtClean="0">
                <a:latin typeface="Calibri" pitchFamily="34" charset="0"/>
                <a:cs typeface="Calibri" pitchFamily="34" charset="0"/>
              </a:rPr>
              <a:t>rojektu i częściowe wyniki</a:t>
            </a:r>
            <a:endParaRPr lang="pl-PL" sz="1400" b="1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pl-PL" sz="1400" dirty="0" smtClean="0"/>
              <a:t>Promocja paliw </a:t>
            </a:r>
            <a:r>
              <a:rPr lang="pl-PL" sz="1400" dirty="0" smtClean="0"/>
              <a:t>alt</a:t>
            </a:r>
            <a:r>
              <a:rPr lang="pl-PL" sz="1400" dirty="0" smtClean="0"/>
              <a:t>ernatywnych CNG i LNG w Polsce.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pl-PL" sz="1400" dirty="0" smtClean="0"/>
              <a:t>Udział </a:t>
            </a:r>
            <a:r>
              <a:rPr lang="pl-PL" sz="1400" dirty="0" smtClean="0"/>
              <a:t>w konsultacjach publicznych dotyczących ‘Ustawy z dnia 11 stycznia 2018 r. o elektromobilności i paliwach alternatywnych</a:t>
            </a:r>
            <a:r>
              <a:rPr lang="pl-PL" sz="1400" dirty="0" smtClean="0"/>
              <a:t>’.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pl-PL" sz="1400" dirty="0" smtClean="0"/>
              <a:t>Współpraca z europejskimi koordynatorami polskich korytarzy </a:t>
            </a:r>
            <a:r>
              <a:rPr lang="pl-PL" sz="1400" dirty="0" smtClean="0"/>
              <a:t>sieci bazowej TEN-T. </a:t>
            </a:r>
            <a:endParaRPr lang="pl-PL" sz="1400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pl-PL" sz="1400" dirty="0" smtClean="0"/>
              <a:t>Przygotowania do budowy innowacyjnej stacji CNG i LNG na terenie </a:t>
            </a:r>
            <a:r>
              <a:rPr lang="pl-PL" sz="1400" dirty="0" smtClean="0"/>
              <a:t>PIMOT  - dokumentacja projektowa, ogłoszenie przetargu.</a:t>
            </a:r>
            <a:endParaRPr lang="pl-PL" sz="1400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pl-PL" sz="1400" dirty="0" smtClean="0">
                <a:latin typeface="Calibri" pitchFamily="34" charset="0"/>
                <a:cs typeface="Calibri" pitchFamily="34" charset="0"/>
              </a:rPr>
              <a:t>Pozwolenie na budowę Stacji CNG LNG wydane przez Prezydenta Miasta Stołecznego Warszawy 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pl-PL" sz="1400" dirty="0" smtClean="0">
                <a:latin typeface="Calibri" pitchFamily="34" charset="0"/>
                <a:cs typeface="Calibri" pitchFamily="34" charset="0"/>
              </a:rPr>
              <a:t>Raport  PIMOT określający potrzeby rynku paliw alternatywnych CNG i LNG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pl-PL" sz="1400" dirty="0" smtClean="0"/>
              <a:t>Raport </a:t>
            </a:r>
            <a:r>
              <a:rPr lang="pl-PL" sz="1400" dirty="0" smtClean="0"/>
              <a:t>dotyczący konkretnych lokalizacji, w których możliwa jest budowa stacji paliw alternatywnych </a:t>
            </a:r>
            <a:r>
              <a:rPr lang="pl-PL" sz="1400" dirty="0" smtClean="0"/>
              <a:t> CNG i LNG wzdłuż korytarzy sieci TEN-T.</a:t>
            </a:r>
            <a:endParaRPr lang="pl-PL" sz="1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pl-PL" sz="1400" dirty="0" smtClean="0">
                <a:latin typeface="Calibri" pitchFamily="34" charset="0"/>
                <a:cs typeface="Calibri" pitchFamily="34" charset="0"/>
              </a:rPr>
              <a:t>Badania Ankietowe na 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temat </a:t>
            </a:r>
            <a:r>
              <a:rPr lang="pl-PL" sz="1400" dirty="0" smtClean="0">
                <a:latin typeface="Calibri" pitchFamily="34" charset="0"/>
                <a:cs typeface="Calibri" pitchFamily="34" charset="0"/>
              </a:rPr>
              <a:t>paliw metanowych i pojazdów NGV.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pl-PL" sz="14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pl-PL" sz="1400" dirty="0" smtClean="0"/>
              <a:t>rtykuły naukowe </a:t>
            </a:r>
            <a:r>
              <a:rPr lang="pl-PL" sz="1400" dirty="0" smtClean="0"/>
              <a:t>„</a:t>
            </a:r>
            <a:r>
              <a:rPr lang="pl-PL" sz="1400" dirty="0" smtClean="0"/>
              <a:t>Analiza porównawcza wpływu na środowisko stacji CNG/LNG oraz stacji paliw ropopochodnych</a:t>
            </a:r>
            <a:r>
              <a:rPr lang="pl-PL" sz="1400" dirty="0" smtClean="0"/>
              <a:t>”.</a:t>
            </a:r>
            <a:endParaRPr lang="pl-PL" sz="1400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pl-PL" sz="1400" dirty="0" smtClean="0"/>
              <a:t>„Analiza LCA paliw metanowych – Część I Stan wiedzy” oraz „Analiza LCA paliw metanowych – Część II Wyniki badań </a:t>
            </a:r>
            <a:r>
              <a:rPr lang="pl-PL" sz="1400" dirty="0" smtClean="0"/>
              <a:t>PIMOT”</a:t>
            </a:r>
            <a:endParaRPr lang="pl-PL" sz="1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pl-PL" sz="1400" dirty="0" smtClean="0">
                <a:latin typeface="Calibri" pitchFamily="34" charset="0"/>
                <a:cs typeface="Calibri" pitchFamily="34" charset="0"/>
              </a:rPr>
              <a:t>Strona internetowa projektu </a:t>
            </a:r>
            <a:r>
              <a:rPr lang="pl-PL" sz="1400" dirty="0" smtClean="0">
                <a:latin typeface="Calibri" pitchFamily="34" charset="0"/>
                <a:cs typeface="Calibri" pitchFamily="34" charset="0"/>
                <a:hlinkClick r:id="rId3"/>
              </a:rPr>
              <a:t>www.lcng.pimot.eu</a:t>
            </a:r>
            <a:endParaRPr lang="pl-PL" sz="1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pl-PL" sz="1400" dirty="0" smtClean="0"/>
              <a:t>Badania naukowe pilotażowej stacji w celu ujednolicenia </a:t>
            </a:r>
            <a:r>
              <a:rPr lang="pl-PL" sz="1400" dirty="0" smtClean="0"/>
              <a:t>rozwiązań technicznych związanych z budową i eksploatacją stacji tankowania sprężonego i skroplonego gazu ziemnego CNG/LNG.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endParaRPr lang="pl-PL" sz="1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EC54-5DD3-4102-A0B8-52C7F3B4842C}" type="datetime1">
              <a:rPr lang="pl-PL" smtClean="0"/>
              <a:pPr/>
              <a:t>2018-03-11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259632" y="0"/>
            <a:ext cx="69127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Pilotażowa, Modułowa, Prefabryczna, Demonstracyjna </a:t>
            </a:r>
          </a:p>
          <a:p>
            <a:pPr algn="ctr"/>
            <a:r>
              <a:rPr lang="pl-PL" sz="2000" b="1" dirty="0" smtClean="0"/>
              <a:t>Stacja Tankowania CNG, LNG </a:t>
            </a:r>
            <a:r>
              <a:rPr lang="pl-PL" sz="2000" b="1" dirty="0" smtClean="0"/>
              <a:t>PIMOT</a:t>
            </a:r>
          </a:p>
          <a:p>
            <a:pPr algn="ctr"/>
            <a:r>
              <a:rPr lang="pl-PL" b="1" dirty="0" smtClean="0"/>
              <a:t>Budowa i badania</a:t>
            </a:r>
            <a:endParaRPr lang="pl-PL" b="1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6661" t="11776" r="16741" b="34057"/>
          <a:stretch>
            <a:fillRect/>
          </a:stretch>
        </p:blipFill>
        <p:spPr bwMode="auto">
          <a:xfrm>
            <a:off x="2483768" y="1268760"/>
            <a:ext cx="4392488" cy="21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611560" y="3501008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i="1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Zero emission object (ZEO) – Obiekt o zerowej emisji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i="1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Best Available Technology &amp; Concepts (BATC) - Najlepsze dostępne technologie i koncepcje 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   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aximum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fficiency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&amp;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600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inimum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pace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 (ME&amp;MS) - Maksymalna wydajność i minimalna przestrzeń 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  Remote Control &amp; Management (RC&amp;M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 - Zdalne sterowanie i zarządzanie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 Permanent Saturation of LNG - Pełny zakres saturacji tankowania paliwa LNG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Obraz 12" descr="cng-l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268760"/>
            <a:ext cx="1597255" cy="792000"/>
          </a:xfrm>
          <a:prstGeom prst="rect">
            <a:avLst/>
          </a:prstGeom>
        </p:spPr>
      </p:pic>
      <p:sp>
        <p:nvSpPr>
          <p:cNvPr id="14" name="Symbol zastępczy stopki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Warsaw Gas Days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F4D1-4A3B-4B04-BC3C-2106F912DDCE}" type="datetime1">
              <a:rPr lang="pl-PL" smtClean="0"/>
              <a:pPr/>
              <a:t>2018-03-11</a:t>
            </a:fld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2983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ropped-cropped-19732134_431027840612505_3099314924526401828_n-300x1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0"/>
            <a:ext cx="2545714" cy="1188000"/>
          </a:xfrm>
          <a:prstGeom prst="rect">
            <a:avLst/>
          </a:prstGeom>
        </p:spPr>
      </p:pic>
      <p:pic>
        <p:nvPicPr>
          <p:cNvPr id="9" name="Obraz 8" descr="logo_PIMO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0"/>
            <a:ext cx="1184040" cy="1188000"/>
          </a:xfrm>
          <a:prstGeom prst="rect">
            <a:avLst/>
          </a:prstGeom>
        </p:spPr>
      </p:pic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Warsaw Gas Days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19098</TotalTime>
  <Words>1129</Words>
  <Application>Microsoft Office PowerPoint</Application>
  <PresentationFormat>Pokaz na ekranie (4:3)</PresentationFormat>
  <Paragraphs>137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Metro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 Ambroziak</dc:creator>
  <cp:keywords>LNG, NGV, dostawy gazu ziemnego</cp:keywords>
  <cp:lastModifiedBy>Magda</cp:lastModifiedBy>
  <cp:revision>628</cp:revision>
  <cp:lastPrinted>2015-09-09T06:54:32Z</cp:lastPrinted>
  <dcterms:created xsi:type="dcterms:W3CDTF">2013-02-26T14:55:09Z</dcterms:created>
  <dcterms:modified xsi:type="dcterms:W3CDTF">2018-03-11T18:19:43Z</dcterms:modified>
</cp:coreProperties>
</file>